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70" r:id="rId3"/>
    <p:sldId id="256" r:id="rId4"/>
    <p:sldId id="257" r:id="rId5"/>
    <p:sldId id="260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0" autoAdjust="0"/>
  </p:normalViewPr>
  <p:slideViewPr>
    <p:cSldViewPr>
      <p:cViewPr>
        <p:scale>
          <a:sx n="78" d="100"/>
          <a:sy n="78" d="100"/>
        </p:scale>
        <p:origin x="-2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en-IN"/>
          </a:pPr>
          <a:endParaRPr lang="en-US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546015748031502"/>
          <c:w val="0.63337495313085879"/>
          <c:h val="0.770539842519685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Montly Income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Below 3,000</c:v>
                </c:pt>
                <c:pt idx="1">
                  <c:v>3,000-5,000</c:v>
                </c:pt>
                <c:pt idx="2">
                  <c:v>5,001-9,000</c:v>
                </c:pt>
                <c:pt idx="3">
                  <c:v>9,001-15,000</c:v>
                </c:pt>
                <c:pt idx="4">
                  <c:v>Above 15,000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30.434799999999992</c:v>
                </c:pt>
                <c:pt idx="1">
                  <c:v>50</c:v>
                </c:pt>
                <c:pt idx="2">
                  <c:v>15.2174</c:v>
                </c:pt>
                <c:pt idx="3">
                  <c:v>3.2608999999999999</c:v>
                </c:pt>
                <c:pt idx="4">
                  <c:v>1.087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57559055118112"/>
          <c:y val="0.28917795275590547"/>
          <c:w val="0.29995838020247478"/>
          <c:h val="0.55510393700787408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5933858267716545"/>
          <c:y val="9.062500000000008E-2"/>
        </c:manualLayout>
      </c:layout>
      <c:txPr>
        <a:bodyPr/>
        <a:lstStyle/>
        <a:p>
          <a:pPr>
            <a:defRPr lang="en-IN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Occupation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Agriculture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39.0244</c:v>
                </c:pt>
                <c:pt idx="1">
                  <c:v>60.9756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lang="en-IN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Girls</c:v>
                </c:pt>
                <c:pt idx="1">
                  <c:v>Boys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47.660000000000011</c:v>
                </c:pt>
                <c:pt idx="1">
                  <c:v>52.34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CE7A-E4FF-467E-B37A-B8099D5FDEE3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90098-2907-495D-935F-47715693D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0098-2907-495D-935F-47715693D3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D43122-D1EF-4D36-8EAA-1C6A28839D35}" type="datetimeFigureOut">
              <a:rPr lang="en-IN" smtClean="0"/>
              <a:pPr/>
              <a:t>2/18/2013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BB6E7C-1121-4A86-A10F-B014CE7781D6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7200" dirty="0" err="1" smtClean="0"/>
              <a:t>Niswarth</a:t>
            </a:r>
            <a:r>
              <a:rPr lang="en-IN" sz="7200" dirty="0" smtClean="0"/>
              <a:t> </a:t>
            </a:r>
            <a:r>
              <a:rPr lang="en-IN" sz="7200" dirty="0" err="1" smtClean="0"/>
              <a:t>Seva</a:t>
            </a:r>
            <a:r>
              <a:rPr lang="en-IN" sz="7200" dirty="0" smtClean="0"/>
              <a:t> Camp</a:t>
            </a:r>
            <a:endParaRPr lang="en-IN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24672"/>
            <a:ext cx="7854696" cy="1752600"/>
          </a:xfrm>
        </p:spPr>
        <p:txBody>
          <a:bodyPr/>
          <a:lstStyle/>
          <a:p>
            <a:r>
              <a:rPr lang="en-IN" b="1" u="sng" dirty="0" smtClean="0">
                <a:solidFill>
                  <a:schemeClr val="tx2">
                    <a:lumMod val="10000"/>
                  </a:schemeClr>
                </a:solidFill>
              </a:rPr>
              <a:t>Place</a:t>
            </a:r>
            <a:r>
              <a:rPr lang="en-IN" b="1" dirty="0" smtClean="0"/>
              <a:t> </a:t>
            </a:r>
            <a:r>
              <a:rPr lang="en-IN" dirty="0" smtClean="0"/>
              <a:t>: </a:t>
            </a:r>
            <a:r>
              <a:rPr lang="en-IN" dirty="0" err="1" smtClean="0"/>
              <a:t>Alonde</a:t>
            </a:r>
            <a:r>
              <a:rPr lang="en-IN" dirty="0" smtClean="0"/>
              <a:t> , </a:t>
            </a:r>
            <a:r>
              <a:rPr lang="en-IN" dirty="0" err="1" smtClean="0"/>
              <a:t>Vikramgadh</a:t>
            </a:r>
            <a:r>
              <a:rPr lang="en-IN" dirty="0" smtClean="0"/>
              <a:t> </a:t>
            </a:r>
            <a:r>
              <a:rPr lang="en-IN" dirty="0" err="1" smtClean="0"/>
              <a:t>Taluka,Thane</a:t>
            </a:r>
            <a:r>
              <a:rPr lang="en-IN" dirty="0" smtClean="0"/>
              <a:t> district</a:t>
            </a:r>
          </a:p>
          <a:p>
            <a:pPr algn="l"/>
            <a:r>
              <a:rPr lang="en-IN" b="1" dirty="0" smtClean="0">
                <a:solidFill>
                  <a:schemeClr val="tx2">
                    <a:lumMod val="10000"/>
                  </a:schemeClr>
                </a:solidFill>
              </a:rPr>
              <a:t>        </a:t>
            </a:r>
            <a:r>
              <a:rPr lang="en-IN" b="1" u="sng" dirty="0" smtClean="0">
                <a:solidFill>
                  <a:schemeClr val="tx2">
                    <a:lumMod val="10000"/>
                  </a:schemeClr>
                </a:solidFill>
              </a:rPr>
              <a:t>Date  </a:t>
            </a:r>
            <a:r>
              <a:rPr lang="en-IN" dirty="0" smtClean="0"/>
              <a:t>: 27</a:t>
            </a:r>
            <a:r>
              <a:rPr lang="en-IN" baseline="30000" dirty="0" smtClean="0"/>
              <a:t>th</a:t>
            </a:r>
            <a:r>
              <a:rPr lang="en-IN" dirty="0" smtClean="0"/>
              <a:t> – 30</a:t>
            </a:r>
            <a:r>
              <a:rPr lang="en-IN" baseline="30000" dirty="0" smtClean="0"/>
              <a:t>th</a:t>
            </a:r>
            <a:r>
              <a:rPr lang="en-IN" dirty="0" smtClean="0"/>
              <a:t> December 2012</a:t>
            </a:r>
          </a:p>
          <a:p>
            <a:pPr algn="l"/>
            <a:r>
              <a:rPr lang="en-IN" dirty="0" smtClean="0"/>
              <a:t>        </a:t>
            </a:r>
            <a:r>
              <a:rPr lang="en-IN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Organisers</a:t>
            </a:r>
            <a:r>
              <a:rPr lang="en-IN" dirty="0" smtClean="0"/>
              <a:t>: </a:t>
            </a:r>
            <a:r>
              <a:rPr lang="en-IN" dirty="0" smtClean="0"/>
              <a:t>27 </a:t>
            </a:r>
            <a:r>
              <a:rPr lang="en-IN" dirty="0" err="1" smtClean="0"/>
              <a:t>Niswarth</a:t>
            </a:r>
            <a:r>
              <a:rPr lang="en-IN" dirty="0" smtClean="0"/>
              <a:t> </a:t>
            </a:r>
            <a:r>
              <a:rPr lang="en-IN" dirty="0" err="1" smtClean="0"/>
              <a:t>sevaks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25161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672"/>
            <a:ext cx="8305800" cy="1143000"/>
          </a:xfrm>
        </p:spPr>
        <p:txBody>
          <a:bodyPr>
            <a:normAutofit/>
          </a:bodyPr>
          <a:lstStyle/>
          <a:p>
            <a:r>
              <a:rPr lang="en-US" i="1" u="sng" dirty="0" smtClean="0"/>
              <a:t>Origami</a:t>
            </a:r>
            <a:r>
              <a:rPr lang="en-US" sz="1400" i="1" u="sng" dirty="0" smtClean="0"/>
              <a:t>(</a:t>
            </a:r>
            <a:r>
              <a:rPr lang="en-US" sz="1800" i="1" u="sng" dirty="0" smtClean="0"/>
              <a:t>craft articles) </a:t>
            </a:r>
            <a:r>
              <a:rPr lang="en-US" i="1" u="sng" dirty="0" smtClean="0"/>
              <a:t>and Experiments  </a:t>
            </a:r>
            <a:endParaRPr lang="en-IN" i="1" u="sng" dirty="0"/>
          </a:p>
        </p:txBody>
      </p:sp>
      <p:pic>
        <p:nvPicPr>
          <p:cNvPr id="1026" name="Picture 2" descr="C:\Users\dhiraj donda\Desktop\Ni Sawrth Seva\For PPT\Origam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54203"/>
            <a:ext cx="3704342" cy="2078853"/>
          </a:xfrm>
          <a:prstGeom prst="rect">
            <a:avLst/>
          </a:prstGeom>
          <a:noFill/>
        </p:spPr>
      </p:pic>
      <p:pic>
        <p:nvPicPr>
          <p:cNvPr id="1027" name="Picture 3" descr="C:\Users\dhiraj donda\Desktop\Ni Sawrth Seva\Virag\IMAG1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3704342" cy="2088232"/>
          </a:xfrm>
          <a:prstGeom prst="rect">
            <a:avLst/>
          </a:prstGeom>
          <a:noFill/>
        </p:spPr>
      </p:pic>
      <p:pic>
        <p:nvPicPr>
          <p:cNvPr id="1028" name="Picture 4" descr="C:\Users\dhiraj donda\Desktop\Ni Sawrth Seva\Virag\IMAG1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506" y="1854203"/>
            <a:ext cx="2470870" cy="438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305800" cy="1143000"/>
          </a:xfrm>
        </p:spPr>
        <p:txBody>
          <a:bodyPr>
            <a:normAutofit/>
          </a:bodyPr>
          <a:lstStyle/>
          <a:p>
            <a:r>
              <a:rPr lang="en-US" i="1" u="sng" dirty="0" smtClean="0"/>
              <a:t>Fun Games &amp; Sports Day </a:t>
            </a:r>
            <a:endParaRPr lang="en-IN" i="1" u="sng" dirty="0"/>
          </a:p>
        </p:txBody>
      </p:sp>
      <p:pic>
        <p:nvPicPr>
          <p:cNvPr id="2050" name="Picture 2" descr="C:\Users\dhiraj donda\Desktop\Ni Sawrth Seva\Jaina Camp\20121230_142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214246" cy="2952328"/>
          </a:xfrm>
          <a:prstGeom prst="rect">
            <a:avLst/>
          </a:prstGeom>
          <a:noFill/>
        </p:spPr>
      </p:pic>
      <p:pic>
        <p:nvPicPr>
          <p:cNvPr id="2051" name="Picture 3" descr="C:\Users\dhiraj donda\Desktop\Ni Sawrth Seva\Jaina Camp\20121230_14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1700808"/>
            <a:ext cx="4590510" cy="2160240"/>
          </a:xfrm>
          <a:prstGeom prst="rect">
            <a:avLst/>
          </a:prstGeom>
          <a:noFill/>
        </p:spPr>
      </p:pic>
      <p:pic>
        <p:nvPicPr>
          <p:cNvPr id="2052" name="Picture 4" descr="C:\Users\dhiraj donda\Desktop\Ni Sawrth Seva\Jaina Camp\20121230_142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20964"/>
            <a:ext cx="3458072" cy="2360364"/>
          </a:xfrm>
          <a:prstGeom prst="rect">
            <a:avLst/>
          </a:prstGeom>
          <a:noFill/>
        </p:spPr>
      </p:pic>
      <p:pic>
        <p:nvPicPr>
          <p:cNvPr id="2053" name="Picture 5" descr="C:\Users\dhiraj donda\Desktop\Ni Sawrth Seva\Pari\2012-12-30-1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7" y="4797152"/>
            <a:ext cx="264307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Survey in villages</a:t>
            </a:r>
            <a:endParaRPr lang="en-IN" dirty="0"/>
          </a:p>
        </p:txBody>
      </p:sp>
      <p:pic>
        <p:nvPicPr>
          <p:cNvPr id="3074" name="Picture 2" descr="C:\Users\dhiraj donda\Desktop\Ni Sawrth Seva\Jaina Camp\20121230_11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038600"/>
            <a:ext cx="2664296" cy="1998222"/>
          </a:xfrm>
          <a:prstGeom prst="rect">
            <a:avLst/>
          </a:prstGeom>
          <a:noFill/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1659136473"/>
              </p:ext>
            </p:extLst>
          </p:nvPr>
        </p:nvGraphicFramePr>
        <p:xfrm>
          <a:off x="609600" y="13716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962400"/>
            <a:ext cx="4676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Out of the 127 Survey forms collected, 35 people were not in a position to disclose their monthly income and hence have not been included in the above.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As can be seen from the pie chart, around half the population earn a meagre of </a:t>
            </a:r>
            <a:r>
              <a:rPr lang="en-IN" b="1" dirty="0" smtClean="0"/>
              <a:t>Rs 3000-5000 </a:t>
            </a:r>
            <a:r>
              <a:rPr lang="en-IN" dirty="0" smtClean="0"/>
              <a:t>a month 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Around 30 % earned even below Rs 3000.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This showed how much poor are the people there.</a:t>
            </a:r>
          </a:p>
          <a:p>
            <a:pPr>
              <a:buFont typeface="Wingdings" pitchFamily="2" charset="2"/>
              <a:buChar char="v"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/>
              <a:t>Survey in villages</a:t>
            </a:r>
            <a:endParaRPr lang="en-IN" i="1" u="sng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624892054"/>
              </p:ext>
            </p:extLst>
          </p:nvPr>
        </p:nvGraphicFramePr>
        <p:xfrm>
          <a:off x="395536" y="1988840"/>
          <a:ext cx="432048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761443391"/>
              </p:ext>
            </p:extLst>
          </p:nvPr>
        </p:nvGraphicFramePr>
        <p:xfrm>
          <a:off x="5148064" y="2060848"/>
          <a:ext cx="3768080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4797152"/>
            <a:ext cx="7344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Out of the sample size of 127, 29 agreed to addiction problems of alcohol (‘</a:t>
            </a:r>
            <a:r>
              <a:rPr lang="en-IN" dirty="0" err="1" smtClean="0"/>
              <a:t>taadi</a:t>
            </a:r>
            <a:r>
              <a:rPr lang="en-IN" dirty="0" smtClean="0"/>
              <a:t>’) and tobacco.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Out of the above mentioned sample size, a handy </a:t>
            </a:r>
            <a:r>
              <a:rPr lang="en-IN" sz="2000" dirty="0" smtClean="0"/>
              <a:t>99</a:t>
            </a:r>
            <a:r>
              <a:rPr lang="en-IN" dirty="0" smtClean="0"/>
              <a:t> had bank accounts and used bank facilities provided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100% of the sample possessed UID Number (</a:t>
            </a:r>
            <a:r>
              <a:rPr lang="en-IN" dirty="0" err="1" smtClean="0"/>
              <a:t>Aadhaar</a:t>
            </a:r>
            <a:r>
              <a:rPr lang="en-IN" dirty="0" smtClean="0"/>
              <a:t> Card) or were in receipt of the acknowledgement of UID number.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263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u="sng" dirty="0"/>
              <a:t>Survey in villages </a:t>
            </a:r>
            <a:endParaRPr lang="en-IN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868046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/>
              <a:t>The problems faced by the Villagers :</a:t>
            </a:r>
          </a:p>
          <a:p>
            <a:endParaRPr lang="en-IN" dirty="0" smtClean="0"/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Water 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Electricity 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Infrastructure Problems like Roads, No proper development, No cemented house provided even though promised by the </a:t>
            </a:r>
            <a:r>
              <a:rPr lang="en-IN" dirty="0" err="1" smtClean="0"/>
              <a:t>Panchayat</a:t>
            </a:r>
            <a:endParaRPr lang="en-IN" dirty="0" smtClean="0"/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Alcoholism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Cleanliness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Problems with </a:t>
            </a:r>
            <a:r>
              <a:rPr lang="en-IN" dirty="0" err="1" smtClean="0"/>
              <a:t>Panchayat</a:t>
            </a:r>
            <a:r>
              <a:rPr lang="en-IN" dirty="0" smtClean="0"/>
              <a:t>, Government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dirty="0" smtClean="0"/>
              <a:t>Facilities are not provided properly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dirty="0" smtClean="0"/>
              <a:t>Ration is not provided properly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dirty="0" smtClean="0"/>
              <a:t>Corruption problems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dirty="0" smtClean="0"/>
              <a:t>No proper Infrastructure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dirty="0" smtClean="0"/>
              <a:t>Communication Problems with the </a:t>
            </a:r>
            <a:r>
              <a:rPr lang="en-IN" dirty="0" err="1" smtClean="0"/>
              <a:t>Panchayat</a:t>
            </a:r>
            <a:r>
              <a:rPr lang="en-IN" dirty="0" smtClean="0"/>
              <a:t> ( the common man was not considered during discussions; various schemes by the government were not deployed)</a:t>
            </a:r>
          </a:p>
          <a:p>
            <a:pPr marL="800100" lvl="1" indent="-3429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728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/>
              <a:t>Summary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27 young students below the  age of 21, took up this noble cause for the first time and formed NISWARTH SEVA group.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 day camp at </a:t>
            </a:r>
            <a:r>
              <a:rPr lang="en-US" dirty="0" err="1" smtClean="0"/>
              <a:t>Alonde</a:t>
            </a:r>
            <a:r>
              <a:rPr lang="en-US" dirty="0" smtClean="0"/>
              <a:t> </a:t>
            </a:r>
            <a:r>
              <a:rPr lang="en-US" dirty="0" err="1" smtClean="0"/>
              <a:t>village,Thane</a:t>
            </a:r>
            <a:r>
              <a:rPr lang="en-US" dirty="0" smtClean="0"/>
              <a:t> district.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200 </a:t>
            </a:r>
            <a:r>
              <a:rPr lang="en-US" dirty="0" smtClean="0"/>
              <a:t>school bags donated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100kg each of  </a:t>
            </a:r>
            <a:r>
              <a:rPr lang="en-US" dirty="0" err="1" smtClean="0"/>
              <a:t>wheat,flour</a:t>
            </a:r>
            <a:r>
              <a:rPr lang="en-US" dirty="0" smtClean="0"/>
              <a:t> and sugar donated to villagers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Also blankets and clothes donated to villagers.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Free Medical check up being done on 452 people and also free medicines given to them.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Street play conducted for the youth to eradicate alcoholism  from the roots and also inculcate savings habit.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Taught origami and science experiments to school children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Organised</a:t>
            </a:r>
            <a:r>
              <a:rPr lang="en-US" dirty="0" smtClean="0"/>
              <a:t> Sports Day  for the children and also Fun And Fair for the women.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u="sng" dirty="0" smtClean="0"/>
              <a:t>Thanks to all our supporters!!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 algn="ctr">
              <a:buNone/>
            </a:pPr>
            <a:r>
              <a:rPr lang="en-US" dirty="0" smtClean="0"/>
              <a:t>   We sincerely , from the bottom of our heart thank all are supporters and all are donors who have showed trust and encouraged this set of </a:t>
            </a: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27 </a:t>
            </a: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young NISWARTH SEVAKS </a:t>
            </a:r>
            <a:r>
              <a:rPr lang="en-US" dirty="0" smtClean="0"/>
              <a:t>. We are obliged to every person who have helped us in cash, kind and giving their  valuable time  for such a great cause. We expect your continued support for NISWARTH SEVA GROUP to  do more such </a:t>
            </a:r>
            <a:r>
              <a:rPr lang="en-US" dirty="0" err="1" smtClean="0"/>
              <a:t>niswarth</a:t>
            </a:r>
            <a:r>
              <a:rPr lang="en-US" dirty="0" smtClean="0"/>
              <a:t> </a:t>
            </a:r>
            <a:r>
              <a:rPr lang="en-US" dirty="0" err="1" smtClean="0"/>
              <a:t>seva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6997"/>
            <a:ext cx="1752600" cy="804204"/>
          </a:xfrm>
        </p:spPr>
        <p:txBody>
          <a:bodyPr>
            <a:normAutofit fontScale="90000"/>
          </a:bodyPr>
          <a:lstStyle/>
          <a:p>
            <a:r>
              <a:rPr lang="en-US" sz="2700" i="1" u="sng" dirty="0" smtClean="0"/>
              <a:t>School Bags  And Books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2209800" cy="2179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 smtClean="0"/>
              <a:t>The School going kids were motivated to learn and go to school by giving them Bags and Books. Around </a:t>
            </a:r>
            <a:r>
              <a:rPr lang="en-US" sz="2000" b="1" u="sng" dirty="0" smtClean="0"/>
              <a:t>200 bags </a:t>
            </a:r>
            <a:r>
              <a:rPr lang="en-US" sz="1500" dirty="0" smtClean="0"/>
              <a:t>were donated in different schools .. </a:t>
            </a:r>
            <a:r>
              <a:rPr lang="en-US" sz="1500" dirty="0" smtClean="0">
                <a:sym typeface="Wingdings" pitchFamily="2" charset="2"/>
              </a:rPr>
              <a:t> </a:t>
            </a:r>
            <a:endParaRPr lang="en-IN" sz="1500" dirty="0"/>
          </a:p>
        </p:txBody>
      </p:sp>
      <p:pic>
        <p:nvPicPr>
          <p:cNvPr id="7" name="Picture Placeholder 6" descr="School Bags To kid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29" r="1702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2974848" cy="1524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i="1" u="sng" dirty="0" err="1" smtClean="0"/>
              <a:t>Foodgrains</a:t>
            </a:r>
            <a:r>
              <a:rPr lang="en-US" sz="2400" i="1" u="sng" dirty="0" smtClean="0"/>
              <a:t> and blanket Donations </a:t>
            </a:r>
            <a:r>
              <a:rPr lang="en-US" i="1" u="sng" dirty="0" smtClean="0"/>
              <a:t/>
            </a:r>
            <a:br>
              <a:rPr lang="en-US" i="1" u="sng" dirty="0" smtClean="0"/>
            </a:br>
            <a:endParaRPr lang="en-IN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2209800" cy="2592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Around 100Kgs of each Sugar, wheat and flour  were donated in the village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And also people were given blankets to protect them from the freezing cold during the winters </a:t>
            </a:r>
          </a:p>
          <a:p>
            <a:endParaRPr lang="en-US" sz="1600" dirty="0" smtClean="0"/>
          </a:p>
          <a:p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Happiness on their faces inspired us to work more passionately in future</a:t>
            </a:r>
          </a:p>
        </p:txBody>
      </p:sp>
      <p:pic>
        <p:nvPicPr>
          <p:cNvPr id="5" name="Picture Placeholder 4" descr="Sugar And Chadda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29" r="17029"/>
          <a:stretch>
            <a:fillRect/>
          </a:stretch>
        </p:blipFill>
        <p:spPr>
          <a:xfrm rot="420000">
            <a:off x="3498236" y="1175445"/>
            <a:ext cx="4617720" cy="393192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212848" cy="1582621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Clothes Donations</a:t>
            </a:r>
            <a:endParaRPr lang="en-IN" sz="2800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7544" y="2636912"/>
            <a:ext cx="2209800" cy="2179320"/>
          </a:xfrm>
        </p:spPr>
        <p:txBody>
          <a:bodyPr>
            <a:normAutofit fontScale="85000" lnSpcReduction="10000"/>
          </a:bodyPr>
          <a:lstStyle/>
          <a:p>
            <a:r>
              <a:rPr lang="en-US" sz="1400" dirty="0" smtClean="0"/>
              <a:t>The Clothes that were collected from the cities from different places were donated to the villagers ..</a:t>
            </a:r>
          </a:p>
          <a:p>
            <a:endParaRPr lang="en-US" sz="1400" dirty="0" smtClean="0"/>
          </a:p>
          <a:p>
            <a:r>
              <a:rPr lang="en-US" sz="1400" dirty="0" smtClean="0"/>
              <a:t>There was a huge crowd of more than </a:t>
            </a:r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</a:rPr>
              <a:t>500 people </a:t>
            </a:r>
            <a:r>
              <a:rPr lang="en-US" sz="1400" dirty="0" smtClean="0"/>
              <a:t>gathered to collect these clothes </a:t>
            </a:r>
          </a:p>
          <a:p>
            <a:endParaRPr lang="en-US" sz="1400" dirty="0" smtClean="0"/>
          </a:p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Every person was delighted to receive  clothes </a:t>
            </a:r>
            <a:r>
              <a:rPr lang="en-US" sz="1400" dirty="0" smtClean="0"/>
              <a:t>.</a:t>
            </a:r>
          </a:p>
          <a:p>
            <a:endParaRPr lang="en-IN" sz="1400" dirty="0"/>
          </a:p>
        </p:txBody>
      </p:sp>
      <p:pic>
        <p:nvPicPr>
          <p:cNvPr id="6" name="Picture Placeholder 5" descr="IMAG19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885" r="16885"/>
          <a:stretch>
            <a:fillRect/>
          </a:stretch>
        </p:blipFill>
        <p:spPr>
          <a:xfrm>
            <a:off x="2843808" y="620688"/>
            <a:ext cx="5688632" cy="3063110"/>
          </a:xfrm>
        </p:spPr>
      </p:pic>
      <p:pic>
        <p:nvPicPr>
          <p:cNvPr id="2051" name="Picture 3" descr="C:\Users\dhiraj donda\Desktop\Ni Sawrth Seva\Virag\IMAG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568863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iraj donda\Desktop\Ni Sawrth Seva\Wild\100MEDIA\IMAG1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7198">
            <a:off x="787640" y="499639"/>
            <a:ext cx="3439447" cy="2515782"/>
          </a:xfrm>
          <a:prstGeom prst="rect">
            <a:avLst/>
          </a:prstGeom>
          <a:noFill/>
        </p:spPr>
      </p:pic>
      <p:pic>
        <p:nvPicPr>
          <p:cNvPr id="1027" name="Picture 3" descr="C:\Users\dhiraj donda\Desktop\Ni Sawrth Seva\For PPT\Sugar Donat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778">
            <a:off x="5271297" y="627156"/>
            <a:ext cx="3478264" cy="2608698"/>
          </a:xfrm>
          <a:prstGeom prst="rect">
            <a:avLst/>
          </a:prstGeom>
          <a:noFill/>
        </p:spPr>
      </p:pic>
      <p:pic>
        <p:nvPicPr>
          <p:cNvPr id="1029" name="Picture 5" descr="C:\Users\dhiraj donda\Desktop\Ni Sawrth Seva\Ronak\NiSwarth Seva\100_27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6845">
            <a:off x="641064" y="3856214"/>
            <a:ext cx="3168352" cy="2376264"/>
          </a:xfrm>
          <a:prstGeom prst="rect">
            <a:avLst/>
          </a:prstGeom>
          <a:noFill/>
        </p:spPr>
      </p:pic>
      <p:pic>
        <p:nvPicPr>
          <p:cNvPr id="2" name="Picture 2" descr="C:\Users\dhiraj donda\Desktop\Ni Sawrth Seva\Wild\100MEDIA\IMAG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34521">
            <a:off x="4919496" y="4046487"/>
            <a:ext cx="3487563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3657600" cy="1066800"/>
          </a:xfrm>
        </p:spPr>
        <p:txBody>
          <a:bodyPr>
            <a:normAutofit/>
          </a:bodyPr>
          <a:lstStyle/>
          <a:p>
            <a:r>
              <a:rPr lang="en-US" sz="4000" i="1" u="sng" dirty="0" smtClean="0"/>
              <a:t>Medical Camp </a:t>
            </a:r>
            <a:endParaRPr lang="en-IN" sz="4000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2472423"/>
          </a:xfrm>
        </p:spPr>
        <p:txBody>
          <a:bodyPr>
            <a:noAutofit/>
          </a:bodyPr>
          <a:lstStyle/>
          <a:p>
            <a:r>
              <a:rPr lang="en-US" sz="1600" dirty="0" smtClean="0"/>
              <a:t>A Medical Camp was organized where the villagers were tested free of cost and given free medicines </a:t>
            </a:r>
          </a:p>
          <a:p>
            <a:endParaRPr lang="en-US" sz="1600" dirty="0" smtClean="0"/>
          </a:p>
          <a:p>
            <a:r>
              <a:rPr lang="en-US" sz="1600" b="1" dirty="0" smtClean="0"/>
              <a:t>The Medical Camp was a HUGE SUCCESS with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452 villagers </a:t>
            </a:r>
            <a:r>
              <a:rPr lang="en-US" sz="1600" b="1" dirty="0" smtClean="0"/>
              <a:t>turning up for the check up  in 1 day..</a:t>
            </a:r>
            <a:r>
              <a:rPr lang="en-US" sz="1600" b="1" dirty="0" smtClean="0">
                <a:sym typeface="Wingdings" pitchFamily="2" charset="2"/>
              </a:rPr>
              <a:t></a:t>
            </a:r>
            <a:r>
              <a:rPr lang="en-US" sz="1600" b="1" dirty="0" smtClean="0"/>
              <a:t> </a:t>
            </a:r>
            <a:endParaRPr lang="en-IN" sz="1600" b="1" dirty="0"/>
          </a:p>
        </p:txBody>
      </p:sp>
      <p:pic>
        <p:nvPicPr>
          <p:cNvPr id="5" name="Picture Placeholder 4" descr="Medical cam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22781" y="1409725"/>
            <a:ext cx="4617720" cy="393192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hiraj donda\Desktop\Ni Sawrth Seva\Virag\IMAG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3176">
            <a:off x="561201" y="1084607"/>
            <a:ext cx="4048566" cy="2282280"/>
          </a:xfrm>
          <a:prstGeom prst="rect">
            <a:avLst/>
          </a:prstGeom>
          <a:noFill/>
        </p:spPr>
      </p:pic>
      <p:pic>
        <p:nvPicPr>
          <p:cNvPr id="2052" name="Picture 4" descr="C:\Users\dhiraj donda\Desktop\Ni Sawrth Seva\Virag\IMAG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3536">
            <a:off x="4956373" y="926315"/>
            <a:ext cx="3653019" cy="2282280"/>
          </a:xfrm>
          <a:prstGeom prst="rect">
            <a:avLst/>
          </a:prstGeom>
          <a:noFill/>
        </p:spPr>
      </p:pic>
      <p:pic>
        <p:nvPicPr>
          <p:cNvPr id="3075" name="Picture 3" descr="C:\Users\dhiraj donda\Desktop\Ni Sawrth Seva\Ronak\NiSwarth Seva\100_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0492">
            <a:off x="743911" y="3900523"/>
            <a:ext cx="3089920" cy="2317440"/>
          </a:xfrm>
          <a:prstGeom prst="rect">
            <a:avLst/>
          </a:prstGeom>
          <a:noFill/>
        </p:spPr>
      </p:pic>
      <p:pic>
        <p:nvPicPr>
          <p:cNvPr id="3076" name="Picture 4" descr="C:\Users\dhiraj donda\Desktop\Ni Sawrth Seva\Ronak\NiSwarth Seva\100_2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8515">
            <a:off x="4977622" y="3663057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i="1" u="sng" dirty="0" smtClean="0"/>
              <a:t>STREET PLAY </a:t>
            </a:r>
            <a:endParaRPr lang="en-IN" i="1" u="sng" dirty="0"/>
          </a:p>
        </p:txBody>
      </p:sp>
      <p:pic>
        <p:nvPicPr>
          <p:cNvPr id="2051" name="Picture 3" descr="C:\Users\dhiraj donda\Desktop\Ni Sawrth Seva\Ronak\NiSwarth Seva\100_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351071" cy="1763303"/>
          </a:xfrm>
          <a:prstGeom prst="rect">
            <a:avLst/>
          </a:prstGeom>
          <a:noFill/>
        </p:spPr>
      </p:pic>
      <p:pic>
        <p:nvPicPr>
          <p:cNvPr id="2054" name="Picture 6" descr="C:\Users\dhiraj donda\Desktop\Ni Sawrth Seva\Ronak\NiSwarth Seva\100_2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93096"/>
            <a:ext cx="2710388" cy="20327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170080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street play which was conducted for the young students of the village and also for the villagers on the topic of alcoholism and saving of money was a great success touching the hearts of all </a:t>
            </a:r>
            <a:r>
              <a:rPr lang="en-US" dirty="0" err="1" smtClean="0"/>
              <a:t>yougsters</a:t>
            </a:r>
            <a:endParaRPr lang="en-US" dirty="0" smtClean="0"/>
          </a:p>
        </p:txBody>
      </p:sp>
      <p:pic>
        <p:nvPicPr>
          <p:cNvPr id="4098" name="Picture 2" descr="C:\Users\dhiraj donda\Desktop\Ni Sawrth Seva\Jeel\103NIKON\DSCN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19"/>
            <a:ext cx="2952068" cy="2214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654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Niswarth Seva Camp</vt:lpstr>
      <vt:lpstr>Thanks to all our supporters!! </vt:lpstr>
      <vt:lpstr>School Bags  And Books   </vt:lpstr>
      <vt:lpstr> Foodgrains and blanket Donations  </vt:lpstr>
      <vt:lpstr>Clothes Donations</vt:lpstr>
      <vt:lpstr>Slide 6</vt:lpstr>
      <vt:lpstr>Medical Camp </vt:lpstr>
      <vt:lpstr>Slide 8</vt:lpstr>
      <vt:lpstr>STREET PLAY </vt:lpstr>
      <vt:lpstr>Origami(craft articles) and Experiments  </vt:lpstr>
      <vt:lpstr>Fun Games &amp; Sports Day </vt:lpstr>
      <vt:lpstr>Survey in villages</vt:lpstr>
      <vt:lpstr>Survey in villages</vt:lpstr>
      <vt:lpstr>Survey in villages </vt:lpstr>
      <vt:lpstr>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Virag</dc:creator>
  <cp:lastModifiedBy>CHANGE_ME1</cp:lastModifiedBy>
  <cp:revision>65</cp:revision>
  <dcterms:created xsi:type="dcterms:W3CDTF">2013-01-02T14:21:08Z</dcterms:created>
  <dcterms:modified xsi:type="dcterms:W3CDTF">2013-02-18T17:01:47Z</dcterms:modified>
</cp:coreProperties>
</file>